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280" r:id="rId3"/>
    <p:sldId id="281" r:id="rId4"/>
    <p:sldId id="263" r:id="rId5"/>
    <p:sldId id="265" r:id="rId6"/>
    <p:sldId id="266" r:id="rId7"/>
    <p:sldId id="279" r:id="rId8"/>
    <p:sldId id="270" r:id="rId9"/>
    <p:sldId id="271" r:id="rId10"/>
    <p:sldId id="272" r:id="rId11"/>
    <p:sldId id="274" r:id="rId12"/>
    <p:sldId id="267" r:id="rId13"/>
    <p:sldId id="261" r:id="rId14"/>
    <p:sldId id="278" r:id="rId15"/>
    <p:sldId id="268" r:id="rId16"/>
    <p:sldId id="275" r:id="rId17"/>
    <p:sldId id="277" r:id="rId18"/>
    <p:sldId id="276" r:id="rId19"/>
    <p:sldId id="256" r:id="rId20"/>
  </p:sldIdLst>
  <p:sldSz cx="9144000" cy="6858000" type="screen4x3"/>
  <p:notesSz cx="6858000" cy="9144000"/>
  <p:defaultTextStyle>
    <a:defPPr>
      <a:defRPr lang="es-E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5198"/>
    <a:srgbClr val="FF7C80"/>
    <a:srgbClr val="422C16"/>
    <a:srgbClr val="0C788E"/>
    <a:srgbClr val="339966"/>
    <a:srgbClr val="009999"/>
    <a:srgbClr val="006600"/>
    <a:srgbClr val="0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660B408-B3CF-4A94-85FC-2B1E0A45F4A2}" styleName="深色樣式 2 - 輔色 1/輔色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中等深淺樣式 2 - 輔色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中等深淺樣式 2 - 輔色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中等深淺樣式 2 - 輔色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E3FDE45-AF77-4B5C-9715-49D594BDF05E}" styleName="淺色樣式 1 - 輔色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淺色樣式 1 - 輔色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72833802-FEF1-4C79-8D5D-14CF1EAF98D9}" styleName="淺色樣式 2 - 輔色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787" autoAdjust="0"/>
    <p:restoredTop sz="92661" autoAdjust="0"/>
  </p:normalViewPr>
  <p:slideViewPr>
    <p:cSldViewPr>
      <p:cViewPr varScale="1">
        <p:scale>
          <a:sx n="69" d="100"/>
          <a:sy n="69" d="100"/>
        </p:scale>
        <p:origin x="964" y="3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 altLang="zh-TW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 altLang="zh-TW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16BEA0E-9984-4A95-8446-2A9273DC6535}" type="slidenum">
              <a:rPr lang="es-ES" altLang="zh-TW"/>
              <a:pPr/>
              <a:t>‹#›</a:t>
            </a:fld>
            <a:endParaRPr lang="es-ES" altLang="zh-TW"/>
          </a:p>
        </p:txBody>
      </p:sp>
    </p:spTree>
    <p:extLst>
      <p:ext uri="{BB962C8B-B14F-4D97-AF65-F5344CB8AC3E}">
        <p14:creationId xmlns:p14="http://schemas.microsoft.com/office/powerpoint/2010/main" val="34181931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 altLang="zh-TW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 altLang="zh-TW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E1A15E0-DE3A-4AD9-BF11-5569B4E63151}" type="slidenum">
              <a:rPr lang="es-ES" altLang="zh-TW"/>
              <a:pPr/>
              <a:t>‹#›</a:t>
            </a:fld>
            <a:endParaRPr lang="es-ES" altLang="zh-TW"/>
          </a:p>
        </p:txBody>
      </p:sp>
    </p:spTree>
    <p:extLst>
      <p:ext uri="{BB962C8B-B14F-4D97-AF65-F5344CB8AC3E}">
        <p14:creationId xmlns:p14="http://schemas.microsoft.com/office/powerpoint/2010/main" val="21890831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 altLang="zh-TW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 altLang="zh-TW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315ACEF-8AFF-440F-87B3-28DEF6628537}" type="slidenum">
              <a:rPr lang="es-ES" altLang="zh-TW"/>
              <a:pPr/>
              <a:t>‹#›</a:t>
            </a:fld>
            <a:endParaRPr lang="es-ES" altLang="zh-TW"/>
          </a:p>
        </p:txBody>
      </p:sp>
    </p:spTree>
    <p:extLst>
      <p:ext uri="{BB962C8B-B14F-4D97-AF65-F5344CB8AC3E}">
        <p14:creationId xmlns:p14="http://schemas.microsoft.com/office/powerpoint/2010/main" val="30265061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 altLang="zh-TW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 altLang="zh-TW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3756A8D-12F4-4D35-8363-F2E872C5D11A}" type="slidenum">
              <a:rPr lang="es-ES" altLang="zh-TW"/>
              <a:pPr/>
              <a:t>‹#›</a:t>
            </a:fld>
            <a:endParaRPr lang="es-ES" altLang="zh-TW"/>
          </a:p>
        </p:txBody>
      </p:sp>
    </p:spTree>
    <p:extLst>
      <p:ext uri="{BB962C8B-B14F-4D97-AF65-F5344CB8AC3E}">
        <p14:creationId xmlns:p14="http://schemas.microsoft.com/office/powerpoint/2010/main" val="22396484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 altLang="zh-TW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 altLang="zh-TW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4EF8780-3B6A-41D0-BF56-705D38BD62B0}" type="slidenum">
              <a:rPr lang="es-ES" altLang="zh-TW"/>
              <a:pPr/>
              <a:t>‹#›</a:t>
            </a:fld>
            <a:endParaRPr lang="es-ES" altLang="zh-TW"/>
          </a:p>
        </p:txBody>
      </p:sp>
    </p:spTree>
    <p:extLst>
      <p:ext uri="{BB962C8B-B14F-4D97-AF65-F5344CB8AC3E}">
        <p14:creationId xmlns:p14="http://schemas.microsoft.com/office/powerpoint/2010/main" val="19949104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 altLang="zh-TW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 altLang="zh-TW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008822A-DC8D-4502-9375-B1F715433497}" type="slidenum">
              <a:rPr lang="es-ES" altLang="zh-TW"/>
              <a:pPr/>
              <a:t>‹#›</a:t>
            </a:fld>
            <a:endParaRPr lang="es-ES" altLang="zh-TW"/>
          </a:p>
        </p:txBody>
      </p:sp>
    </p:spTree>
    <p:extLst>
      <p:ext uri="{BB962C8B-B14F-4D97-AF65-F5344CB8AC3E}">
        <p14:creationId xmlns:p14="http://schemas.microsoft.com/office/powerpoint/2010/main" val="21365710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 altLang="zh-TW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 altLang="zh-TW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0392049-E815-478B-8FC2-0646FAD4D631}" type="slidenum">
              <a:rPr lang="es-ES" altLang="zh-TW"/>
              <a:pPr/>
              <a:t>‹#›</a:t>
            </a:fld>
            <a:endParaRPr lang="es-ES" altLang="zh-TW"/>
          </a:p>
        </p:txBody>
      </p:sp>
    </p:spTree>
    <p:extLst>
      <p:ext uri="{BB962C8B-B14F-4D97-AF65-F5344CB8AC3E}">
        <p14:creationId xmlns:p14="http://schemas.microsoft.com/office/powerpoint/2010/main" val="34803157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 altLang="zh-TW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 altLang="zh-TW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40E43EF-B497-404A-89FC-5161D1CD813D}" type="slidenum">
              <a:rPr lang="es-ES" altLang="zh-TW"/>
              <a:pPr/>
              <a:t>‹#›</a:t>
            </a:fld>
            <a:endParaRPr lang="es-ES" altLang="zh-TW"/>
          </a:p>
        </p:txBody>
      </p:sp>
    </p:spTree>
    <p:extLst>
      <p:ext uri="{BB962C8B-B14F-4D97-AF65-F5344CB8AC3E}">
        <p14:creationId xmlns:p14="http://schemas.microsoft.com/office/powerpoint/2010/main" val="30368300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 altLang="zh-TW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 altLang="zh-TW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3691428-2270-4A94-9B54-F9DF1735AF97}" type="slidenum">
              <a:rPr lang="es-ES" altLang="zh-TW"/>
              <a:pPr/>
              <a:t>‹#›</a:t>
            </a:fld>
            <a:endParaRPr lang="es-ES" altLang="zh-TW"/>
          </a:p>
        </p:txBody>
      </p:sp>
    </p:spTree>
    <p:extLst>
      <p:ext uri="{BB962C8B-B14F-4D97-AF65-F5344CB8AC3E}">
        <p14:creationId xmlns:p14="http://schemas.microsoft.com/office/powerpoint/2010/main" val="14049481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 altLang="zh-TW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 altLang="zh-TW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D9A8A87-AC36-44EE-B794-766EC6605A42}" type="slidenum">
              <a:rPr lang="es-ES" altLang="zh-TW"/>
              <a:pPr/>
              <a:t>‹#›</a:t>
            </a:fld>
            <a:endParaRPr lang="es-ES" altLang="zh-TW"/>
          </a:p>
        </p:txBody>
      </p:sp>
    </p:spTree>
    <p:extLst>
      <p:ext uri="{BB962C8B-B14F-4D97-AF65-F5344CB8AC3E}">
        <p14:creationId xmlns:p14="http://schemas.microsoft.com/office/powerpoint/2010/main" val="23155640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 smtClean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 altLang="zh-TW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 altLang="zh-TW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961BE64-B21A-4ABD-8A0B-03DB381B9BDD}" type="slidenum">
              <a:rPr lang="es-ES" altLang="zh-TW"/>
              <a:pPr/>
              <a:t>‹#›</a:t>
            </a:fld>
            <a:endParaRPr lang="es-ES" altLang="zh-TW"/>
          </a:p>
        </p:txBody>
      </p:sp>
    </p:spTree>
    <p:extLst>
      <p:ext uri="{BB962C8B-B14F-4D97-AF65-F5344CB8AC3E}">
        <p14:creationId xmlns:p14="http://schemas.microsoft.com/office/powerpoint/2010/main" val="24459586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S" altLang="zh-TW" smtClean="0"/>
              <a:t>Haga clic para cambiar el estilo de título	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altLang="zh-TW" smtClean="0"/>
              <a:t>Haga clic para modificar el estilo de texto del patrón</a:t>
            </a:r>
          </a:p>
          <a:p>
            <a:pPr lvl="1"/>
            <a:r>
              <a:rPr lang="es-ES" altLang="zh-TW" smtClean="0"/>
              <a:t>Segundo nivel</a:t>
            </a:r>
          </a:p>
          <a:p>
            <a:pPr lvl="2"/>
            <a:r>
              <a:rPr lang="es-ES" altLang="zh-TW" smtClean="0"/>
              <a:t>Tercer nivel</a:t>
            </a:r>
          </a:p>
          <a:p>
            <a:pPr lvl="3"/>
            <a:r>
              <a:rPr lang="es-ES" altLang="zh-TW" smtClean="0"/>
              <a:t>Cuarto nivel</a:t>
            </a:r>
          </a:p>
          <a:p>
            <a:pPr lvl="4"/>
            <a:r>
              <a:rPr lang="es-ES" altLang="zh-TW" smtClean="0"/>
              <a:t>Quinto nivel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latin typeface="Arial" charset="0"/>
                <a:ea typeface="新細明體" charset="-120"/>
                <a:cs typeface="Arial" charset="0"/>
              </a:defRPr>
            </a:lvl1pPr>
          </a:lstStyle>
          <a:p>
            <a:pPr>
              <a:defRPr/>
            </a:pPr>
            <a:endParaRPr lang="es-ES" altLang="zh-TW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latin typeface="Arial" charset="0"/>
                <a:ea typeface="新細明體" charset="-120"/>
                <a:cs typeface="Arial" charset="0"/>
              </a:defRPr>
            </a:lvl1pPr>
          </a:lstStyle>
          <a:p>
            <a:pPr>
              <a:defRPr/>
            </a:pPr>
            <a:endParaRPr lang="es-ES" altLang="zh-TW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ea typeface="新細明體" panose="02020500000000000000" pitchFamily="18" charset="-120"/>
              </a:defRPr>
            </a:lvl1pPr>
          </a:lstStyle>
          <a:p>
            <a:fld id="{78EA6C93-ECB3-42EB-8459-5C084F3C3928}" type="slidenum">
              <a:rPr lang="es-ES" altLang="zh-TW"/>
              <a:pPr/>
              <a:t>‹#›</a:t>
            </a:fld>
            <a:endParaRPr lang="es-ES" altLang="zh-TW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48264" y="0"/>
            <a:ext cx="10261601" cy="6858000"/>
          </a:xfrm>
          <a:prstGeom prst="rect">
            <a:avLst/>
          </a:prstGeom>
          <a:noFill/>
          <a:ln>
            <a:noFill/>
          </a:ln>
          <a:effectLst>
            <a:glow>
              <a:schemeClr val="accent1"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圓角矩形 9"/>
          <p:cNvSpPr/>
          <p:nvPr/>
        </p:nvSpPr>
        <p:spPr bwMode="auto">
          <a:xfrm>
            <a:off x="-339947" y="4293096"/>
            <a:ext cx="7786688" cy="2569772"/>
          </a:xfrm>
          <a:prstGeom prst="roundRect">
            <a:avLst/>
          </a:prstGeom>
          <a:solidFill>
            <a:srgbClr val="FFFF00">
              <a:alpha val="15000"/>
            </a:srgbClr>
          </a:solidFill>
          <a:ln>
            <a:solidFill>
              <a:schemeClr val="accent1">
                <a:shade val="95000"/>
                <a:satMod val="10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algn="ctr">
              <a:defRPr/>
            </a:pPr>
            <a:r>
              <a:rPr lang="zh-TW" altLang="en-US" sz="6000" dirty="0" smtClean="0">
                <a:solidFill>
                  <a:schemeClr val="accent4">
                    <a:lumMod val="95000"/>
                    <a:lumOff val="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乖孫捏 你來了</a:t>
            </a:r>
          </a:p>
          <a:p>
            <a:pPr algn="ctr">
              <a:defRPr/>
            </a:pPr>
            <a:r>
              <a:rPr lang="zh-TW" altLang="en-US" sz="3200" dirty="0" smtClean="0">
                <a:solidFill>
                  <a:schemeClr val="accent4">
                    <a:lumMod val="95000"/>
                    <a:lumOff val="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計畫</a:t>
            </a:r>
            <a:r>
              <a:rPr lang="zh-TW" altLang="en-US" sz="3200" dirty="0">
                <a:solidFill>
                  <a:schemeClr val="accent4">
                    <a:lumMod val="95000"/>
                    <a:lumOff val="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：</a:t>
            </a:r>
            <a:r>
              <a:rPr lang="zh-TW" altLang="en-US" sz="3200" dirty="0" smtClean="0">
                <a:solidFill>
                  <a:schemeClr val="accent4">
                    <a:lumMod val="95000"/>
                    <a:lumOff val="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有我陪你</a:t>
            </a:r>
            <a:endParaRPr lang="en-US" altLang="zh-TW" sz="3200" dirty="0" smtClean="0">
              <a:solidFill>
                <a:schemeClr val="accent4">
                  <a:lumMod val="95000"/>
                  <a:lumOff val="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>
              <a:defRPr/>
            </a:pPr>
            <a:r>
              <a:rPr lang="zh-TW" altLang="en-US" sz="3200" dirty="0" smtClean="0">
                <a:solidFill>
                  <a:schemeClr val="accent4">
                    <a:lumMod val="95000"/>
                    <a:lumOff val="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長者</a:t>
            </a:r>
            <a:r>
              <a:rPr lang="zh-TW" altLang="en-US" sz="3200" dirty="0">
                <a:solidFill>
                  <a:schemeClr val="accent4">
                    <a:lumMod val="95000"/>
                    <a:lumOff val="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陪伴媒合平台</a:t>
            </a:r>
            <a:endParaRPr lang="en-US" altLang="zh-TW" sz="3200" dirty="0">
              <a:solidFill>
                <a:schemeClr val="accent4">
                  <a:lumMod val="95000"/>
                  <a:lumOff val="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eaLnBrk="1" hangingPunct="1">
              <a:defRPr/>
            </a:pPr>
            <a:endParaRPr lang="zh-TW" altLang="en-US" dirty="0">
              <a:solidFill>
                <a:schemeClr val="tx1"/>
              </a:solidFill>
              <a:ea typeface="新細明體" charset="-12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479925" y="2967038"/>
            <a:ext cx="184150" cy="923925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defRPr/>
            </a:pPr>
            <a:endParaRPr lang="zh-TW" altLang="en-US" sz="5400" b="1" smtClean="0">
              <a:effectLst>
                <a:outerShdw blurRad="38100" dist="38100" dir="2700000" algn="tl">
                  <a:srgbClr val="C0C0C0"/>
                </a:outerShdw>
              </a:effectLst>
              <a:ea typeface="新細明體" panose="02020500000000000000" pitchFamily="18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矩形 4"/>
          <p:cNvSpPr>
            <a:spLocks noChangeArrowheads="1"/>
          </p:cNvSpPr>
          <p:nvPr/>
        </p:nvSpPr>
        <p:spPr bwMode="auto">
          <a:xfrm>
            <a:off x="428625" y="357188"/>
            <a:ext cx="8501063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zh-TW" altLang="en-US" sz="4000" b="1">
                <a:latin typeface="標楷體" panose="03000509000000000000" pitchFamily="65" charset="-120"/>
                <a:ea typeface="標楷體" panose="03000509000000000000" pitchFamily="65" charset="-120"/>
              </a:rPr>
              <a:t>社工及合格之專業志工提供陪伴服務</a:t>
            </a:r>
            <a:endParaRPr lang="en-US" altLang="zh-TW" sz="4000" b="1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11267" name="圖片 2" descr="螢幕快照 2017-07-08 上午10.37.4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6" t="13750" r="6250" b="13750"/>
          <a:stretch>
            <a:fillRect/>
          </a:stretch>
        </p:blipFill>
        <p:spPr bwMode="auto">
          <a:xfrm>
            <a:off x="285750" y="1643063"/>
            <a:ext cx="6715125" cy="3386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矩形 2"/>
          <p:cNvSpPr>
            <a:spLocks noChangeArrowheads="1"/>
          </p:cNvSpPr>
          <p:nvPr/>
        </p:nvSpPr>
        <p:spPr bwMode="auto">
          <a:xfrm>
            <a:off x="1143000" y="357188"/>
            <a:ext cx="8501063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zh-TW" altLang="en-US" sz="4000" b="1">
                <a:latin typeface="標楷體" panose="03000509000000000000" pitchFamily="65" charset="-120"/>
                <a:ea typeface="標楷體" panose="03000509000000000000" pitchFamily="65" charset="-120"/>
              </a:rPr>
              <a:t>即時媒合陪伴者及地圖呈現</a:t>
            </a:r>
            <a:endParaRPr lang="en-US" altLang="zh-TW" sz="4000" b="1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25" y="1571625"/>
            <a:ext cx="6361113" cy="414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2292" name="群組 7"/>
          <p:cNvGrpSpPr>
            <a:grpSpLocks/>
          </p:cNvGrpSpPr>
          <p:nvPr/>
        </p:nvGrpSpPr>
        <p:grpSpPr bwMode="auto">
          <a:xfrm>
            <a:off x="4572000" y="3052763"/>
            <a:ext cx="428625" cy="215900"/>
            <a:chOff x="4572000" y="3053428"/>
            <a:chExt cx="428628" cy="215444"/>
          </a:xfrm>
        </p:grpSpPr>
        <p:sp>
          <p:nvSpPr>
            <p:cNvPr id="12298" name="圓角矩形 4"/>
            <p:cNvSpPr>
              <a:spLocks noChangeArrowheads="1"/>
            </p:cNvSpPr>
            <p:nvPr/>
          </p:nvSpPr>
          <p:spPr bwMode="auto">
            <a:xfrm>
              <a:off x="4572000" y="3071810"/>
              <a:ext cx="428628" cy="142876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zh-TW" altLang="en-US" sz="900" b="1">
                <a:ea typeface="新細明體" panose="02020500000000000000" pitchFamily="18" charset="-120"/>
              </a:endParaRPr>
            </a:p>
          </p:txBody>
        </p:sp>
        <p:sp>
          <p:nvSpPr>
            <p:cNvPr id="12299" name="矩形 5"/>
            <p:cNvSpPr>
              <a:spLocks noChangeArrowheads="1"/>
            </p:cNvSpPr>
            <p:nvPr/>
          </p:nvSpPr>
          <p:spPr bwMode="auto">
            <a:xfrm>
              <a:off x="4589252" y="3053428"/>
              <a:ext cx="389850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zh-TW" altLang="en-US" sz="800" b="1">
                  <a:ea typeface="新細明體" panose="02020500000000000000" pitchFamily="18" charset="-120"/>
                </a:rPr>
                <a:t>等待</a:t>
              </a:r>
            </a:p>
          </p:txBody>
        </p:sp>
      </p:grpSp>
      <p:grpSp>
        <p:nvGrpSpPr>
          <p:cNvPr id="12293" name="群組 8"/>
          <p:cNvGrpSpPr>
            <a:grpSpLocks/>
          </p:cNvGrpSpPr>
          <p:nvPr/>
        </p:nvGrpSpPr>
        <p:grpSpPr bwMode="auto">
          <a:xfrm>
            <a:off x="3857625" y="5000625"/>
            <a:ext cx="428625" cy="215900"/>
            <a:chOff x="4572000" y="3053428"/>
            <a:chExt cx="428628" cy="215444"/>
          </a:xfrm>
        </p:grpSpPr>
        <p:sp>
          <p:nvSpPr>
            <p:cNvPr id="12296" name="圓角矩形 9"/>
            <p:cNvSpPr>
              <a:spLocks noChangeArrowheads="1"/>
            </p:cNvSpPr>
            <p:nvPr/>
          </p:nvSpPr>
          <p:spPr bwMode="auto">
            <a:xfrm>
              <a:off x="4572000" y="3071810"/>
              <a:ext cx="428628" cy="142876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zh-TW" altLang="en-US" sz="900" b="1">
                <a:ea typeface="新細明體" panose="02020500000000000000" pitchFamily="18" charset="-120"/>
              </a:endParaRPr>
            </a:p>
          </p:txBody>
        </p:sp>
        <p:sp>
          <p:nvSpPr>
            <p:cNvPr id="12297" name="矩形 10"/>
            <p:cNvSpPr>
              <a:spLocks noChangeArrowheads="1"/>
            </p:cNvSpPr>
            <p:nvPr/>
          </p:nvSpPr>
          <p:spPr bwMode="auto">
            <a:xfrm>
              <a:off x="4589252" y="3053428"/>
              <a:ext cx="389850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zh-TW" altLang="en-US" sz="800" b="1">
                  <a:ea typeface="新細明體" panose="02020500000000000000" pitchFamily="18" charset="-120"/>
                </a:rPr>
                <a:t>等待</a:t>
              </a:r>
            </a:p>
          </p:txBody>
        </p:sp>
      </p:grpSp>
      <p:sp>
        <p:nvSpPr>
          <p:cNvPr id="12294" name="圓角矩形 12"/>
          <p:cNvSpPr>
            <a:spLocks noChangeArrowheads="1"/>
          </p:cNvSpPr>
          <p:nvPr/>
        </p:nvSpPr>
        <p:spPr bwMode="auto">
          <a:xfrm>
            <a:off x="3786188" y="3948113"/>
            <a:ext cx="428625" cy="142875"/>
          </a:xfrm>
          <a:prstGeom prst="roundRect">
            <a:avLst>
              <a:gd name="adj" fmla="val 16667"/>
            </a:avLst>
          </a:prstGeom>
          <a:solidFill>
            <a:srgbClr val="FF7C8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zh-TW" altLang="en-US" sz="900" b="1">
              <a:ea typeface="新細明體" panose="02020500000000000000" pitchFamily="18" charset="-120"/>
            </a:endParaRPr>
          </a:p>
        </p:txBody>
      </p:sp>
      <p:sp>
        <p:nvSpPr>
          <p:cNvPr id="12295" name="矩形 13"/>
          <p:cNvSpPr>
            <a:spLocks noChangeArrowheads="1"/>
          </p:cNvSpPr>
          <p:nvPr/>
        </p:nvSpPr>
        <p:spPr bwMode="auto">
          <a:xfrm>
            <a:off x="3757613" y="3929063"/>
            <a:ext cx="492125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zh-TW" altLang="en-US" sz="800" b="1">
                <a:ea typeface="新細明體" panose="02020500000000000000" pitchFamily="18" charset="-120"/>
              </a:rPr>
              <a:t>服務中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" y="1773238"/>
            <a:ext cx="6643688" cy="409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5" name="矩形 2"/>
          <p:cNvSpPr>
            <a:spLocks noChangeArrowheads="1"/>
          </p:cNvSpPr>
          <p:nvPr/>
        </p:nvSpPr>
        <p:spPr bwMode="auto">
          <a:xfrm>
            <a:off x="285750" y="285750"/>
            <a:ext cx="8358188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zh-TW" altLang="en-US" sz="4000" b="1">
                <a:latin typeface="標楷體" panose="03000509000000000000" pitchFamily="65" charset="-120"/>
                <a:ea typeface="標楷體" panose="03000509000000000000" pitchFamily="65" charset="-120"/>
              </a:rPr>
              <a:t>結合開放資料，</a:t>
            </a:r>
            <a:r>
              <a:rPr lang="zh-TW" altLang="en-US" sz="4000" b="1" smtClean="0">
                <a:latin typeface="標楷體" panose="03000509000000000000" pitchFamily="65" charset="-120"/>
                <a:ea typeface="標楷體" panose="03000509000000000000" pitchFamily="65" charset="-120"/>
              </a:rPr>
              <a:t>提供志</a:t>
            </a:r>
            <a:r>
              <a:rPr lang="zh-TW" altLang="en-US" sz="4000" b="1">
                <a:latin typeface="標楷體" panose="03000509000000000000" pitchFamily="65" charset="-120"/>
                <a:ea typeface="標楷體" panose="03000509000000000000" pitchFamily="65" charset="-120"/>
              </a:rPr>
              <a:t>工陪伴服務所需之地圖資訊</a:t>
            </a:r>
            <a:endParaRPr lang="en-US" altLang="zh-TW" sz="40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3316" name="矩形 3"/>
          <p:cNvSpPr>
            <a:spLocks noChangeArrowheads="1"/>
          </p:cNvSpPr>
          <p:nvPr/>
        </p:nvSpPr>
        <p:spPr bwMode="auto">
          <a:xfrm>
            <a:off x="6646863" y="1681163"/>
            <a:ext cx="2125662" cy="258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sz="2200" b="1">
                <a:solidFill>
                  <a:srgbClr val="002060"/>
                </a:solidFill>
                <a:ea typeface="超研澤中圓" pitchFamily="49" charset="-120"/>
              </a:rPr>
              <a:t>長者牙醫補助</a:t>
            </a:r>
            <a:endParaRPr lang="en-US" altLang="zh-TW" sz="2200" b="1">
              <a:solidFill>
                <a:srgbClr val="002060"/>
              </a:solidFill>
              <a:ea typeface="超研澤中圓" pitchFamily="49" charset="-120"/>
            </a:endParaRP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sz="2200" b="1">
                <a:solidFill>
                  <a:srgbClr val="002060"/>
                </a:solidFill>
                <a:ea typeface="超研澤中圓" pitchFamily="49" charset="-120"/>
              </a:rPr>
              <a:t>鄰近藥局</a:t>
            </a:r>
            <a:endParaRPr lang="en-US" altLang="zh-TW" sz="2200" b="1">
              <a:solidFill>
                <a:srgbClr val="002060"/>
              </a:solidFill>
              <a:ea typeface="超研澤中圓" pitchFamily="49" charset="-120"/>
            </a:endParaRP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sz="2200" b="1">
                <a:solidFill>
                  <a:srgbClr val="002060"/>
                </a:solidFill>
                <a:ea typeface="超研澤中圓" pitchFamily="49" charset="-120"/>
              </a:rPr>
              <a:t>鄰近公園</a:t>
            </a:r>
            <a:endParaRPr lang="en-US" altLang="zh-TW" sz="2200" b="1">
              <a:solidFill>
                <a:srgbClr val="002060"/>
              </a:solidFill>
              <a:ea typeface="超研澤中圓" pitchFamily="49" charset="-120"/>
            </a:endParaRP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sz="2200" b="1">
                <a:solidFill>
                  <a:srgbClr val="002060"/>
                </a:solidFill>
                <a:ea typeface="超研澤中圓" pitchFamily="49" charset="-120"/>
              </a:rPr>
              <a:t>鄰近餐廳</a:t>
            </a:r>
            <a:endParaRPr lang="en-US" altLang="zh-TW" sz="2200" b="1">
              <a:solidFill>
                <a:srgbClr val="002060"/>
              </a:solidFill>
              <a:ea typeface="超研澤中圓" pitchFamily="49" charset="-120"/>
            </a:endParaRP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sz="2000" b="1">
                <a:solidFill>
                  <a:srgbClr val="002060"/>
                </a:solidFill>
                <a:ea typeface="超研澤中圓" pitchFamily="49" charset="-120"/>
              </a:rPr>
              <a:t>．．．</a:t>
            </a:r>
            <a:endParaRPr lang="en-US" altLang="zh-TW" sz="2000" b="1">
              <a:solidFill>
                <a:srgbClr val="002060"/>
              </a:solidFill>
              <a:ea typeface="超研澤中圓" pitchFamily="49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矩形 2"/>
          <p:cNvSpPr>
            <a:spLocks noChangeArrowheads="1"/>
          </p:cNvSpPr>
          <p:nvPr/>
        </p:nvSpPr>
        <p:spPr bwMode="auto">
          <a:xfrm>
            <a:off x="1071563" y="214313"/>
            <a:ext cx="702945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zh-TW" altLang="en-US" sz="3600" b="1">
                <a:latin typeface="標楷體" panose="03000509000000000000" pitchFamily="65" charset="-120"/>
                <a:ea typeface="標楷體" panose="03000509000000000000" pitchFamily="65" charset="-120"/>
              </a:rPr>
              <a:t>服務過程及注意事項紀錄於系統，</a:t>
            </a:r>
            <a:endParaRPr lang="en-US" altLang="zh-TW" sz="3600" b="1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eaLnBrk="1" hangingPunct="1"/>
            <a:r>
              <a:rPr lang="zh-TW" altLang="en-US" sz="3600" b="1">
                <a:latin typeface="標楷體" panose="03000509000000000000" pitchFamily="65" charset="-120"/>
                <a:ea typeface="標楷體" panose="03000509000000000000" pitchFamily="65" charset="-120"/>
              </a:rPr>
              <a:t>供下次陪伴服務者做為參考。</a:t>
            </a:r>
            <a:endParaRPr lang="en-US" altLang="zh-TW" sz="3600" b="1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14339" name="圖片 4" descr="螢幕快照 2017-07-08 上午10.39.4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641" r="54205"/>
          <a:stretch>
            <a:fillRect/>
          </a:stretch>
        </p:blipFill>
        <p:spPr bwMode="auto">
          <a:xfrm>
            <a:off x="500063" y="2000250"/>
            <a:ext cx="3929062" cy="3719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0" name="圖片 5" descr="螢幕快照 2017-07-08 上午10.39.5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51" r="40625" b="12498"/>
          <a:stretch>
            <a:fillRect/>
          </a:stretch>
        </p:blipFill>
        <p:spPr bwMode="auto">
          <a:xfrm>
            <a:off x="4857750" y="1928813"/>
            <a:ext cx="3811588" cy="2357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41" name="文字方塊 6"/>
          <p:cNvSpPr txBox="1">
            <a:spLocks noChangeArrowheads="1"/>
          </p:cNvSpPr>
          <p:nvPr/>
        </p:nvSpPr>
        <p:spPr bwMode="auto">
          <a:xfrm>
            <a:off x="5072063" y="2000250"/>
            <a:ext cx="1108075" cy="36988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zh-TW" altLang="en-US" b="1">
                <a:ea typeface="超研澤中圓" pitchFamily="49" charset="-120"/>
              </a:rPr>
              <a:t>服務紀錄</a:t>
            </a:r>
          </a:p>
        </p:txBody>
      </p:sp>
      <p:sp>
        <p:nvSpPr>
          <p:cNvPr id="14342" name="文字方塊 7"/>
          <p:cNvSpPr txBox="1">
            <a:spLocks noChangeArrowheads="1"/>
          </p:cNvSpPr>
          <p:nvPr/>
        </p:nvSpPr>
        <p:spPr bwMode="auto">
          <a:xfrm>
            <a:off x="5214938" y="2428875"/>
            <a:ext cx="571500" cy="3079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zh-TW" altLang="en-US" sz="1400" b="1">
                <a:ea typeface="超研澤中圓" pitchFamily="49" charset="-120"/>
              </a:rPr>
              <a:t>長者</a:t>
            </a:r>
          </a:p>
        </p:txBody>
      </p:sp>
      <p:sp>
        <p:nvSpPr>
          <p:cNvPr id="14343" name="文字方塊 8"/>
          <p:cNvSpPr txBox="1">
            <a:spLocks noChangeArrowheads="1"/>
          </p:cNvSpPr>
          <p:nvPr/>
        </p:nvSpPr>
        <p:spPr bwMode="auto">
          <a:xfrm>
            <a:off x="5214938" y="2857500"/>
            <a:ext cx="1071562" cy="3079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zh-TW" altLang="en-US" sz="1400" b="1">
                <a:ea typeface="超研澤中圓" pitchFamily="49" charset="-120"/>
              </a:rPr>
              <a:t>陪伴者</a:t>
            </a:r>
          </a:p>
        </p:txBody>
      </p:sp>
      <p:sp>
        <p:nvSpPr>
          <p:cNvPr id="14344" name="文字方塊 9"/>
          <p:cNvSpPr txBox="1">
            <a:spLocks noChangeArrowheads="1"/>
          </p:cNvSpPr>
          <p:nvPr/>
        </p:nvSpPr>
        <p:spPr bwMode="auto">
          <a:xfrm>
            <a:off x="5214938" y="3214688"/>
            <a:ext cx="1071562" cy="3079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zh-TW" altLang="en-US" sz="1400" b="1">
                <a:ea typeface="超研澤中圓" pitchFamily="49" charset="-120"/>
              </a:rPr>
              <a:t>服務備註</a:t>
            </a:r>
          </a:p>
        </p:txBody>
      </p:sp>
      <p:sp>
        <p:nvSpPr>
          <p:cNvPr id="14345" name="文字方塊 10"/>
          <p:cNvSpPr txBox="1">
            <a:spLocks noChangeArrowheads="1"/>
          </p:cNvSpPr>
          <p:nvPr/>
        </p:nvSpPr>
        <p:spPr bwMode="auto">
          <a:xfrm>
            <a:off x="785813" y="2071688"/>
            <a:ext cx="571500" cy="3079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zh-TW" altLang="en-US" sz="1400" b="1">
                <a:ea typeface="超研澤中圓" pitchFamily="49" charset="-120"/>
              </a:rPr>
              <a:t>長者</a:t>
            </a:r>
          </a:p>
        </p:txBody>
      </p:sp>
      <p:sp>
        <p:nvSpPr>
          <p:cNvPr id="14346" name="文字方塊 11"/>
          <p:cNvSpPr txBox="1">
            <a:spLocks noChangeArrowheads="1"/>
          </p:cNvSpPr>
          <p:nvPr/>
        </p:nvSpPr>
        <p:spPr bwMode="auto">
          <a:xfrm>
            <a:off x="785813" y="3240088"/>
            <a:ext cx="571500" cy="3079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zh-TW" altLang="en-US" sz="1400" b="1">
                <a:ea typeface="超研澤中圓" pitchFamily="49" charset="-120"/>
              </a:rPr>
              <a:t>疾病</a:t>
            </a:r>
          </a:p>
        </p:txBody>
      </p:sp>
      <p:sp>
        <p:nvSpPr>
          <p:cNvPr id="14347" name="文字方塊 12"/>
          <p:cNvSpPr txBox="1">
            <a:spLocks noChangeArrowheads="1"/>
          </p:cNvSpPr>
          <p:nvPr/>
        </p:nvSpPr>
        <p:spPr bwMode="auto">
          <a:xfrm>
            <a:off x="785813" y="3621088"/>
            <a:ext cx="571500" cy="3079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zh-TW" altLang="en-US" sz="1400" b="1">
                <a:ea typeface="超研澤中圓" pitchFamily="49" charset="-120"/>
              </a:rPr>
              <a:t>地址</a:t>
            </a:r>
          </a:p>
        </p:txBody>
      </p:sp>
      <p:sp>
        <p:nvSpPr>
          <p:cNvPr id="14348" name="文字方塊 13"/>
          <p:cNvSpPr txBox="1">
            <a:spLocks noChangeArrowheads="1"/>
          </p:cNvSpPr>
          <p:nvPr/>
        </p:nvSpPr>
        <p:spPr bwMode="auto">
          <a:xfrm>
            <a:off x="785813" y="4000500"/>
            <a:ext cx="928687" cy="3079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zh-TW" altLang="en-US" sz="1400" b="1">
                <a:ea typeface="超研澤中圓" pitchFamily="49" charset="-120"/>
              </a:rPr>
              <a:t>注意事項</a:t>
            </a:r>
          </a:p>
        </p:txBody>
      </p:sp>
      <p:sp>
        <p:nvSpPr>
          <p:cNvPr id="14349" name="文字方塊 14"/>
          <p:cNvSpPr txBox="1">
            <a:spLocks noChangeArrowheads="1"/>
          </p:cNvSpPr>
          <p:nvPr/>
        </p:nvSpPr>
        <p:spPr bwMode="auto">
          <a:xfrm>
            <a:off x="785813" y="2857500"/>
            <a:ext cx="928687" cy="3079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zh-TW" altLang="en-US" sz="1400" b="1">
                <a:ea typeface="超研澤中圓" pitchFamily="49" charset="-120"/>
              </a:rPr>
              <a:t>性別</a:t>
            </a:r>
          </a:p>
        </p:txBody>
      </p:sp>
      <p:sp>
        <p:nvSpPr>
          <p:cNvPr id="14350" name="文字方塊 15"/>
          <p:cNvSpPr txBox="1">
            <a:spLocks noChangeArrowheads="1"/>
          </p:cNvSpPr>
          <p:nvPr/>
        </p:nvSpPr>
        <p:spPr bwMode="auto">
          <a:xfrm>
            <a:off x="785813" y="2481263"/>
            <a:ext cx="928687" cy="30638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zh-TW" altLang="en-US" sz="1400" b="1">
                <a:ea typeface="超研澤中圓" pitchFamily="49" charset="-120"/>
              </a:rPr>
              <a:t>年紀</a:t>
            </a:r>
          </a:p>
        </p:txBody>
      </p:sp>
      <p:sp>
        <p:nvSpPr>
          <p:cNvPr id="14351" name="文字方塊 16"/>
          <p:cNvSpPr txBox="1">
            <a:spLocks noChangeArrowheads="1"/>
          </p:cNvSpPr>
          <p:nvPr/>
        </p:nvSpPr>
        <p:spPr bwMode="auto">
          <a:xfrm>
            <a:off x="785813" y="4375150"/>
            <a:ext cx="928687" cy="3079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zh-TW" altLang="en-US" sz="1400" b="1">
                <a:ea typeface="超研澤中圓" pitchFamily="49" charset="-120"/>
              </a:rPr>
              <a:t>照片</a:t>
            </a:r>
          </a:p>
        </p:txBody>
      </p:sp>
      <p:sp>
        <p:nvSpPr>
          <p:cNvPr id="14352" name="文字方塊 17"/>
          <p:cNvSpPr txBox="1">
            <a:spLocks noChangeArrowheads="1"/>
          </p:cNvSpPr>
          <p:nvPr/>
        </p:nvSpPr>
        <p:spPr bwMode="auto">
          <a:xfrm>
            <a:off x="785813" y="1643063"/>
            <a:ext cx="3643312" cy="36988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zh-TW" altLang="en-US" b="1">
                <a:ea typeface="超研澤中圓" pitchFamily="49" charset="-120"/>
              </a:rPr>
              <a:t>長者資料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CFFFFF"/>
            </a:gs>
            <a:gs pos="35001">
              <a:srgbClr val="DDFEFF"/>
            </a:gs>
            <a:gs pos="100000">
              <a:srgbClr val="F0FFFF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1"/>
          <p:cNvSpPr>
            <a:spLocks noGrp="1"/>
          </p:cNvSpPr>
          <p:nvPr>
            <p:ph type="title"/>
          </p:nvPr>
        </p:nvSpPr>
        <p:spPr>
          <a:xfrm>
            <a:off x="1771650" y="214313"/>
            <a:ext cx="8229600" cy="704850"/>
          </a:xfrm>
        </p:spPr>
        <p:txBody>
          <a:bodyPr/>
          <a:lstStyle/>
          <a:p>
            <a:pPr algn="l">
              <a:defRPr/>
            </a:pPr>
            <a:r>
              <a:rPr lang="zh-TW" altLang="en-US" sz="4000" b="1" kern="1200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問題的解決方案及目標</a:t>
            </a:r>
          </a:p>
        </p:txBody>
      </p:sp>
      <p:sp>
        <p:nvSpPr>
          <p:cNvPr id="15363" name="AutoShape 4" descr="「family」的圖片搜尋結果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15364" name="AutoShape 6" descr="「family」的圖片搜尋結果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15365" name="AutoShape 8" descr="「family」的圖片搜尋結果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15366" name="AutoShape 10" descr="「family」的圖片搜尋結果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zh-TW" altLang="en-US">
              <a:ea typeface="新細明體" panose="02020500000000000000" pitchFamily="18" charset="-120"/>
            </a:endParaRPr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</p:nvPr>
        </p:nvGraphicFramePr>
        <p:xfrm>
          <a:off x="0" y="923925"/>
          <a:ext cx="9144000" cy="5930898"/>
        </p:xfrm>
        <a:graphic>
          <a:graphicData uri="http://schemas.openxmlformats.org/drawingml/2006/table">
            <a:tbl>
              <a:tblPr/>
              <a:tblGrid>
                <a:gridCol w="3063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03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76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8421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Arial" panose="020B0604020202020204" pitchFamily="34" charset="0"/>
                        </a:rPr>
                        <a:t>問題利害關係人 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Arial" panose="020B0604020202020204" pitchFamily="34" charset="0"/>
                        </a:rPr>
                        <a:t>相關問題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Arial" panose="020B0604020202020204" pitchFamily="34" charset="0"/>
                        </a:rPr>
                        <a:t>解決方案及目標</a:t>
                      </a:r>
                    </a:p>
                  </a:txBody>
                  <a:tcPr anchor="ctr" horzOverflow="overflow">
                    <a:lnL>
                      <a:noFill/>
                    </a:lnL>
                    <a:lnR w="9525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49337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Arial" panose="020B0604020202020204" pitchFamily="34" charset="0"/>
                        </a:rPr>
                        <a:t>                  年長者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Arial" panose="020B0604020202020204" pitchFamily="34" charset="0"/>
                        </a:rPr>
                        <a:t>孤獨寂寞感，或有臨時性的陪伴需求（如看診）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Arial" panose="020B0604020202020204" pitchFamily="34" charset="0"/>
                        </a:rPr>
                        <a:t>可透過簡單的裝置呼叫陪伴服務，有專業服務排遣寂寞感。</a:t>
                      </a:r>
                      <a:endParaRPr kumimoji="0" lang="en-US" altLang="zh-TW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Arial" panose="020B0604020202020204" pitchFamily="34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 w="9525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49337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Arial" panose="020B0604020202020204" pitchFamily="34" charset="0"/>
                        </a:rPr>
                        <a:t>                   家屬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Arial" panose="020B0604020202020204" pitchFamily="34" charset="0"/>
                        </a:rPr>
                        <a:t>因工作或求學關係</a:t>
                      </a:r>
                      <a:endParaRPr kumimoji="0" lang="en-US" altLang="zh-TW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Arial" panose="020B0604020202020204" pitchFamily="34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Arial" panose="020B0604020202020204" pitchFamily="34" charset="0"/>
                        </a:rPr>
                        <a:t>無法隨時陪伴長者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Arial" panose="020B0604020202020204" pitchFamily="34" charset="0"/>
                        </a:rPr>
                        <a:t>免於因故無法照顧長者的擔憂或者達到喘息的效果</a:t>
                      </a:r>
                    </a:p>
                  </a:txBody>
                  <a:tcPr anchor="ctr" horzOverflow="overflow">
                    <a:lnL>
                      <a:noFill/>
                    </a:lnL>
                    <a:lnR w="9525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49337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TW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Arial" panose="020B0604020202020204" pitchFamily="34" charset="0"/>
                        </a:rPr>
                        <a:t>                   社工 </a:t>
                      </a:r>
                      <a:endParaRPr kumimoji="0" lang="en-US" altLang="zh-TW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Arial" panose="020B0604020202020204" pitchFamily="34" charset="0"/>
                        </a:rPr>
                        <a:t>                （助人者）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Arial" panose="020B0604020202020204" pitchFamily="34" charset="0"/>
                        </a:rPr>
                        <a:t>希望擴大服務範圍，</a:t>
                      </a:r>
                      <a:endParaRPr kumimoji="0" lang="en-US" altLang="zh-TW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Arial" panose="020B0604020202020204" pitchFamily="34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Arial" panose="020B0604020202020204" pitchFamily="34" charset="0"/>
                        </a:rPr>
                        <a:t>但受限固定服務機構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Arial" panose="020B0604020202020204" pitchFamily="34" charset="0"/>
                        </a:rPr>
                        <a:t>全職的去建構出平台訓練及　督導志工培養專業服務</a:t>
                      </a:r>
                    </a:p>
                  </a:txBody>
                  <a:tcPr anchor="ctr" horzOverflow="overflow">
                    <a:lnL>
                      <a:noFill/>
                    </a:lnL>
                    <a:lnR w="9525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49337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Arial" panose="020B0604020202020204" pitchFamily="34" charset="0"/>
                        </a:rPr>
                        <a:t>                   志工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Arial" panose="020B0604020202020204" pitchFamily="34" charset="0"/>
                        </a:rPr>
                        <a:t>較無法配合固定的</a:t>
                      </a:r>
                      <a:endParaRPr kumimoji="0" lang="en-US" altLang="zh-TW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Arial" panose="020B0604020202020204" pitchFamily="34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Arial" panose="020B0604020202020204" pitchFamily="34" charset="0"/>
                        </a:rPr>
                        <a:t>服務時間及地點</a:t>
                      </a:r>
                      <a:endParaRPr kumimoji="0" lang="en-US" altLang="zh-TW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Arial" panose="020B0604020202020204" pitchFamily="34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Arial" panose="020B0604020202020204" pitchFamily="34" charset="0"/>
                        </a:rPr>
                        <a:t>志工數量穩定與否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Arial" panose="020B0604020202020204" pitchFamily="34" charset="0"/>
                        </a:rPr>
                        <a:t>彈性的服務地點及時間</a:t>
                      </a:r>
                      <a:endParaRPr kumimoji="0" lang="en-US" altLang="zh-TW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Arial" panose="020B0604020202020204" pitchFamily="34" charset="0"/>
                        </a:rPr>
                        <a:t>及專業服務品質</a:t>
                      </a:r>
                    </a:p>
                  </a:txBody>
                  <a:tcPr anchor="ctr" horzOverflow="overflow">
                    <a:lnL>
                      <a:noFill/>
                    </a:lnL>
                    <a:lnR w="9525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49337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Arial" panose="020B0604020202020204" pitchFamily="34" charset="0"/>
                        </a:rPr>
                        <a:t>                 政府部門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Arial" panose="020B0604020202020204" pitchFamily="34" charset="0"/>
                        </a:rPr>
                        <a:t>亟需處理人口老化</a:t>
                      </a:r>
                      <a:endParaRPr kumimoji="0" lang="en-US" altLang="zh-TW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標楷體" pitchFamily="65" charset="-120"/>
                        <a:ea typeface="標楷體" pitchFamily="65" charset="-120"/>
                        <a:cs typeface="Arial" panose="020B0604020202020204" pitchFamily="34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Arial" panose="020B0604020202020204" pitchFamily="34" charset="0"/>
                        </a:rPr>
                        <a:t>產生的社會福利問題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標楷體" pitchFamily="65" charset="-120"/>
                          <a:ea typeface="標楷體" pitchFamily="65" charset="-120"/>
                          <a:cs typeface="Arial" panose="020B0604020202020204" pitchFamily="34" charset="0"/>
                        </a:rPr>
                        <a:t>透握社福委外服務，降低老年化的關懷問題，並增加國內長者的支持性陪伴</a:t>
                      </a:r>
                    </a:p>
                  </a:txBody>
                  <a:tcPr anchor="ctr" horzOverflow="overflow">
                    <a:lnL>
                      <a:noFill/>
                    </a:lnL>
                    <a:lnR w="9525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F2F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15395" name="Picture 2" descr="「elder」的圖片搜尋結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713" y="1685925"/>
            <a:ext cx="928687" cy="928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96" name="Picture 12" descr="相關圖片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775" y="2674938"/>
            <a:ext cx="928688" cy="928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97" name="Picture 16" descr="「charity employee」的圖片搜尋結果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307" t="15666" r="21436" b="23630"/>
          <a:stretch>
            <a:fillRect/>
          </a:stretch>
        </p:blipFill>
        <p:spPr bwMode="auto">
          <a:xfrm>
            <a:off x="168275" y="3857625"/>
            <a:ext cx="1071563" cy="722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98" name="Picture 16" descr="「charity employee」的圖片搜尋結果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307" t="15666" r="21436" b="23630"/>
          <a:stretch>
            <a:fillRect/>
          </a:stretch>
        </p:blipFill>
        <p:spPr bwMode="auto">
          <a:xfrm>
            <a:off x="207963" y="4865688"/>
            <a:ext cx="1071562" cy="72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99" name="Picture 14" descr="「government」的圖片搜尋結果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75" y="5862638"/>
            <a:ext cx="915988" cy="928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矩形 10"/>
          <p:cNvSpPr>
            <a:spLocks noChangeArrowheads="1"/>
          </p:cNvSpPr>
          <p:nvPr/>
        </p:nvSpPr>
        <p:spPr bwMode="auto">
          <a:xfrm>
            <a:off x="428625" y="357188"/>
            <a:ext cx="8501063" cy="769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zh-TW" altLang="en-US" sz="4400" b="1">
                <a:latin typeface="標楷體" panose="03000509000000000000" pitchFamily="65" charset="-120"/>
                <a:ea typeface="標楷體" panose="03000509000000000000" pitchFamily="65" charset="-120"/>
              </a:rPr>
              <a:t>使用資料</a:t>
            </a:r>
            <a:endParaRPr lang="en-US" altLang="zh-TW" sz="4400" b="1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6387" name="矩形 11"/>
          <p:cNvSpPr>
            <a:spLocks noChangeArrowheads="1"/>
          </p:cNvSpPr>
          <p:nvPr/>
        </p:nvSpPr>
        <p:spPr bwMode="auto">
          <a:xfrm>
            <a:off x="1475656" y="1130979"/>
            <a:ext cx="7000875" cy="5424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TW" altLang="en-US" sz="2100" dirty="0">
                <a:latin typeface="標楷體" panose="03000509000000000000" pitchFamily="65" charset="-120"/>
                <a:ea typeface="標楷體" panose="03000509000000000000" pitchFamily="65" charset="-120"/>
              </a:rPr>
              <a:t>嘉義市中低收入老人免費裝設</a:t>
            </a:r>
            <a:r>
              <a:rPr lang="zh-TW" altLang="en-US" sz="21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假牙合約醫院</a:t>
            </a:r>
            <a:r>
              <a:rPr lang="zh-TW" altLang="en-US" sz="2100" dirty="0">
                <a:latin typeface="標楷體" panose="03000509000000000000" pitchFamily="65" charset="-120"/>
                <a:ea typeface="標楷體" panose="03000509000000000000" pitchFamily="65" charset="-120"/>
              </a:rPr>
              <a:t>名單 </a:t>
            </a: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TW" altLang="en-US" sz="2100" dirty="0">
                <a:latin typeface="標楷體" panose="03000509000000000000" pitchFamily="65" charset="-120"/>
                <a:ea typeface="標楷體" panose="03000509000000000000" pitchFamily="65" charset="-120"/>
              </a:rPr>
              <a:t>嘉義縣中低收入老人補助裝置</a:t>
            </a:r>
            <a:r>
              <a:rPr lang="zh-TW" altLang="en-US" sz="21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假牙特約醫療院所</a:t>
            </a:r>
            <a:r>
              <a:rPr lang="zh-TW" altLang="en-US" sz="2100" dirty="0">
                <a:latin typeface="標楷體" panose="03000509000000000000" pitchFamily="65" charset="-120"/>
                <a:ea typeface="標楷體" panose="03000509000000000000" pitchFamily="65" charset="-120"/>
              </a:rPr>
              <a:t>名冊 </a:t>
            </a: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TW" altLang="en-US" sz="2100" dirty="0">
                <a:latin typeface="標楷體" panose="03000509000000000000" pitchFamily="65" charset="-120"/>
                <a:ea typeface="標楷體" panose="03000509000000000000" pitchFamily="65" charset="-120"/>
              </a:rPr>
              <a:t>嘉義市中低收入老人免費配戴</a:t>
            </a:r>
            <a:r>
              <a:rPr lang="zh-TW" altLang="en-US" sz="21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老花眼鏡</a:t>
            </a:r>
            <a:r>
              <a:rPr lang="zh-TW" altLang="en-US" sz="2100" dirty="0">
                <a:latin typeface="標楷體" panose="03000509000000000000" pitchFamily="65" charset="-120"/>
                <a:ea typeface="標楷體" panose="03000509000000000000" pitchFamily="65" charset="-120"/>
              </a:rPr>
              <a:t>合約店家名單 </a:t>
            </a: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TW" altLang="en-US" sz="2100" dirty="0">
                <a:latin typeface="標楷體" panose="03000509000000000000" pitchFamily="65" charset="-120"/>
                <a:ea typeface="標楷體" panose="03000509000000000000" pitchFamily="65" charset="-120"/>
              </a:rPr>
              <a:t>嘉義市高齡</a:t>
            </a:r>
            <a:r>
              <a:rPr lang="zh-TW" altLang="en-US" sz="21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友善餐廳</a:t>
            </a:r>
            <a:r>
              <a:rPr lang="zh-TW" altLang="en-US" sz="2100" dirty="0">
                <a:latin typeface="標楷體" panose="03000509000000000000" pitchFamily="65" charset="-120"/>
                <a:ea typeface="標楷體" panose="03000509000000000000" pitchFamily="65" charset="-120"/>
              </a:rPr>
              <a:t>名冊 </a:t>
            </a: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TW" altLang="en-US" sz="21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嘉義</a:t>
            </a:r>
            <a:r>
              <a:rPr lang="zh-TW" altLang="en-US" sz="2100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縣長青活力站</a:t>
            </a:r>
            <a:r>
              <a:rPr lang="zh-TW" altLang="en-US" sz="21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一覽表</a:t>
            </a:r>
            <a:endParaRPr lang="en-US" altLang="zh-TW" sz="21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TW" altLang="en-US" sz="21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嘉義市</a:t>
            </a:r>
            <a:r>
              <a:rPr lang="zh-TW" altLang="en-US" sz="2100" dirty="0">
                <a:latin typeface="標楷體" panose="03000509000000000000" pitchFamily="65" charset="-120"/>
                <a:ea typeface="標楷體" panose="03000509000000000000" pitchFamily="65" charset="-120"/>
              </a:rPr>
              <a:t>各</a:t>
            </a:r>
            <a:r>
              <a:rPr lang="zh-TW" altLang="en-US" sz="21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公園綠地</a:t>
            </a:r>
            <a:r>
              <a:rPr lang="zh-TW" altLang="en-US" sz="21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清冊</a:t>
            </a:r>
            <a:endParaRPr lang="en-US" altLang="zh-TW" sz="21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TW" altLang="en-US" sz="21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嘉義市</a:t>
            </a:r>
            <a:r>
              <a:rPr lang="zh-TW" altLang="en-US" sz="2100" dirty="0">
                <a:latin typeface="標楷體" panose="03000509000000000000" pitchFamily="65" charset="-120"/>
                <a:ea typeface="標楷體" panose="03000509000000000000" pitchFamily="65" charset="-120"/>
              </a:rPr>
              <a:t>福利城市地圖</a:t>
            </a:r>
            <a:r>
              <a:rPr lang="en-US" altLang="zh-TW" sz="2100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2100" dirty="0">
                <a:latin typeface="標楷體" panose="03000509000000000000" pitchFamily="65" charset="-120"/>
                <a:ea typeface="標楷體" panose="03000509000000000000" pitchFamily="65" charset="-120"/>
              </a:rPr>
              <a:t>點位</a:t>
            </a:r>
            <a:r>
              <a:rPr lang="en-US" altLang="zh-TW" sz="21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API</a:t>
            </a: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TW" altLang="en-US" sz="21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年</a:t>
            </a:r>
            <a:r>
              <a:rPr lang="zh-TW" altLang="en-US" sz="2100" dirty="0">
                <a:latin typeface="標楷體" panose="03000509000000000000" pitchFamily="65" charset="-120"/>
                <a:ea typeface="標楷體" panose="03000509000000000000" pitchFamily="65" charset="-120"/>
              </a:rPr>
              <a:t>長者旅遊參考資訊</a:t>
            </a:r>
            <a:r>
              <a:rPr lang="en-US" altLang="zh-TW" sz="2100" dirty="0">
                <a:latin typeface="標楷體" panose="03000509000000000000" pitchFamily="65" charset="-120"/>
                <a:ea typeface="標楷體" panose="03000509000000000000" pitchFamily="65" charset="-120"/>
              </a:rPr>
              <a:t>_</a:t>
            </a:r>
            <a:r>
              <a:rPr lang="zh-TW" altLang="en-US" sz="2100" dirty="0">
                <a:latin typeface="標楷體" panose="03000509000000000000" pitchFamily="65" charset="-120"/>
                <a:ea typeface="標楷體" panose="03000509000000000000" pitchFamily="65" charset="-120"/>
              </a:rPr>
              <a:t>景點</a:t>
            </a:r>
            <a:endParaRPr lang="en-US" altLang="zh-TW" sz="21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TW" altLang="en-US" sz="2100" dirty="0">
                <a:latin typeface="標楷體" panose="03000509000000000000" pitchFamily="65" charset="-120"/>
                <a:ea typeface="標楷體" panose="03000509000000000000" pitchFamily="65" charset="-120"/>
              </a:rPr>
              <a:t>年長者旅遊參考資訊</a:t>
            </a:r>
            <a:r>
              <a:rPr lang="en-US" altLang="zh-TW" sz="2100" dirty="0">
                <a:latin typeface="標楷體" panose="03000509000000000000" pitchFamily="65" charset="-120"/>
                <a:ea typeface="標楷體" panose="03000509000000000000" pitchFamily="65" charset="-120"/>
              </a:rPr>
              <a:t>_</a:t>
            </a:r>
            <a:r>
              <a:rPr lang="zh-TW" altLang="en-US" sz="2100" dirty="0">
                <a:latin typeface="標楷體" panose="03000509000000000000" pitchFamily="65" charset="-120"/>
                <a:ea typeface="標楷體" panose="03000509000000000000" pitchFamily="65" charset="-120"/>
              </a:rPr>
              <a:t>寺廟</a:t>
            </a:r>
            <a:endParaRPr lang="en-US" altLang="zh-TW" sz="21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TW" altLang="en-US" sz="2100" dirty="0">
                <a:latin typeface="標楷體" panose="03000509000000000000" pitchFamily="65" charset="-120"/>
                <a:ea typeface="標楷體" panose="03000509000000000000" pitchFamily="65" charset="-120"/>
              </a:rPr>
              <a:t>年長者旅遊參考資訊</a:t>
            </a:r>
            <a:r>
              <a:rPr lang="en-US" altLang="zh-TW" sz="2100" dirty="0">
                <a:latin typeface="標楷體" panose="03000509000000000000" pitchFamily="65" charset="-120"/>
                <a:ea typeface="標楷體" panose="03000509000000000000" pitchFamily="65" charset="-120"/>
              </a:rPr>
              <a:t>_</a:t>
            </a:r>
            <a:r>
              <a:rPr lang="zh-TW" altLang="en-US" sz="2100" dirty="0">
                <a:latin typeface="標楷體" panose="03000509000000000000" pitchFamily="65" charset="-120"/>
                <a:ea typeface="標楷體" panose="03000509000000000000" pitchFamily="65" charset="-120"/>
              </a:rPr>
              <a:t>便利</a:t>
            </a:r>
            <a:r>
              <a:rPr lang="zh-TW" altLang="en-US" sz="21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商店</a:t>
            </a:r>
            <a:endParaRPr lang="en-US" altLang="zh-TW" sz="21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u"/>
            </a:pPr>
            <a:endParaRPr lang="en-US" altLang="zh-TW" sz="21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矩形 10"/>
          <p:cNvSpPr>
            <a:spLocks noChangeArrowheads="1"/>
          </p:cNvSpPr>
          <p:nvPr/>
        </p:nvSpPr>
        <p:spPr bwMode="auto">
          <a:xfrm>
            <a:off x="428625" y="357188"/>
            <a:ext cx="8501063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zh-TW" altLang="en-US" sz="4000" b="1">
                <a:latin typeface="標楷體" panose="03000509000000000000" pitchFamily="65" charset="-120"/>
                <a:ea typeface="標楷體" panose="03000509000000000000" pitchFamily="65" charset="-120"/>
              </a:rPr>
              <a:t>使用技術</a:t>
            </a:r>
            <a:endParaRPr lang="en-US" altLang="zh-TW" sz="4000" b="1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17411" name="Picture 4" descr="「fusion table google icon」的圖片搜尋結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0625" y="1285875"/>
            <a:ext cx="2000250" cy="1273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2" name="Picture 6" descr="「openstreetmap」的圖片搜尋結果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4875" y="4857750"/>
            <a:ext cx="2447925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3" name="Picture 8" descr="「javascript」的圖片搜尋結果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4875" y="2786063"/>
            <a:ext cx="2794000" cy="163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4" name="矩形 10"/>
          <p:cNvSpPr>
            <a:spLocks noChangeArrowheads="1"/>
          </p:cNvSpPr>
          <p:nvPr/>
        </p:nvSpPr>
        <p:spPr bwMode="auto">
          <a:xfrm>
            <a:off x="571500" y="1571625"/>
            <a:ext cx="3857625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zh-TW" altLang="en-US" sz="4000" b="1">
                <a:latin typeface="標楷體" panose="03000509000000000000" pitchFamily="65" charset="-120"/>
                <a:ea typeface="標楷體" panose="03000509000000000000" pitchFamily="65" charset="-120"/>
              </a:rPr>
              <a:t>資料處理與呈現</a:t>
            </a:r>
            <a:endParaRPr lang="en-US" altLang="zh-TW" sz="4000" b="1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7415" name="矩形 10"/>
          <p:cNvSpPr>
            <a:spLocks noChangeArrowheads="1"/>
          </p:cNvSpPr>
          <p:nvPr/>
        </p:nvSpPr>
        <p:spPr bwMode="auto">
          <a:xfrm>
            <a:off x="642938" y="3214688"/>
            <a:ext cx="3857625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zh-TW" altLang="en-US" sz="4000" b="1">
                <a:latin typeface="標楷體" panose="03000509000000000000" pitchFamily="65" charset="-120"/>
                <a:ea typeface="標楷體" panose="03000509000000000000" pitchFamily="65" charset="-120"/>
              </a:rPr>
              <a:t>網頁設計與開發</a:t>
            </a:r>
            <a:endParaRPr lang="en-US" altLang="zh-TW" sz="4000" b="1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7416" name="矩形 10"/>
          <p:cNvSpPr>
            <a:spLocks noChangeArrowheads="1"/>
          </p:cNvSpPr>
          <p:nvPr/>
        </p:nvSpPr>
        <p:spPr bwMode="auto">
          <a:xfrm>
            <a:off x="642938" y="4786313"/>
            <a:ext cx="3857625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zh-TW" altLang="en-US" sz="4000" b="1">
                <a:latin typeface="標楷體" panose="03000509000000000000" pitchFamily="65" charset="-120"/>
                <a:ea typeface="標楷體" panose="03000509000000000000" pitchFamily="65" charset="-120"/>
              </a:rPr>
              <a:t>地理資料之呈現</a:t>
            </a:r>
            <a:endParaRPr lang="en-US" altLang="zh-TW" sz="4000" b="1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矩形 10"/>
          <p:cNvSpPr>
            <a:spLocks noChangeArrowheads="1"/>
          </p:cNvSpPr>
          <p:nvPr/>
        </p:nvSpPr>
        <p:spPr bwMode="auto">
          <a:xfrm>
            <a:off x="500063" y="2500313"/>
            <a:ext cx="8501062" cy="1446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zh-TW" sz="8800" b="1">
                <a:ea typeface="超研澤中圓" pitchFamily="49" charset="-120"/>
              </a:rPr>
              <a:t>LIVE</a:t>
            </a:r>
            <a:r>
              <a:rPr lang="zh-TW" altLang="en-US" sz="8800" b="1">
                <a:ea typeface="超研澤中圓" pitchFamily="49" charset="-120"/>
              </a:rPr>
              <a:t> </a:t>
            </a:r>
            <a:r>
              <a:rPr lang="en-US" altLang="zh-TW" sz="8800" b="1">
                <a:ea typeface="超研澤中圓" pitchFamily="49" charset="-120"/>
              </a:rPr>
              <a:t>DEMO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矩形 10"/>
          <p:cNvSpPr>
            <a:spLocks noChangeArrowheads="1"/>
          </p:cNvSpPr>
          <p:nvPr/>
        </p:nvSpPr>
        <p:spPr bwMode="auto">
          <a:xfrm>
            <a:off x="428625" y="357188"/>
            <a:ext cx="8501063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zh-TW" altLang="en-US" sz="4000" b="1">
                <a:latin typeface="標楷體" panose="03000509000000000000" pitchFamily="65" charset="-120"/>
                <a:ea typeface="標楷體" panose="03000509000000000000" pitchFamily="65" charset="-120"/>
              </a:rPr>
              <a:t>           開發團隊</a:t>
            </a:r>
            <a:endParaRPr lang="en-US" altLang="zh-TW" sz="4000" b="1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17411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857750" y="1065213"/>
            <a:ext cx="2720978" cy="272097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9460" name="矩形 3"/>
          <p:cNvSpPr>
            <a:spLocks noChangeArrowheads="1"/>
          </p:cNvSpPr>
          <p:nvPr/>
        </p:nvSpPr>
        <p:spPr bwMode="auto">
          <a:xfrm>
            <a:off x="4429125" y="3860800"/>
            <a:ext cx="350043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zh-TW" altLang="en-US" sz="32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陳俊凱</a:t>
            </a:r>
            <a:endParaRPr lang="en-US" altLang="zh-TW" sz="32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9461" name="矩形 5"/>
          <p:cNvSpPr>
            <a:spLocks noChangeArrowheads="1"/>
          </p:cNvSpPr>
          <p:nvPr/>
        </p:nvSpPr>
        <p:spPr bwMode="auto">
          <a:xfrm>
            <a:off x="785813" y="3860800"/>
            <a:ext cx="3500437" cy="1231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zh-TW" altLang="en-US" sz="32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賴子翰</a:t>
            </a:r>
            <a:endParaRPr lang="en-US" altLang="zh-TW" sz="32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 eaLnBrk="1" hangingPunct="1">
              <a:lnSpc>
                <a:spcPct val="150000"/>
              </a:lnSpc>
            </a:pPr>
            <a:endParaRPr lang="en-US" altLang="zh-TW" sz="28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17414" name="圖片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42988" y="1062038"/>
            <a:ext cx="2646362" cy="264636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90"/>
          <p:cNvSpPr>
            <a:spLocks noGrp="1" noChangeArrowheads="1"/>
          </p:cNvSpPr>
          <p:nvPr>
            <p:ph type="ctrTitle"/>
          </p:nvPr>
        </p:nvSpPr>
        <p:spPr>
          <a:xfrm>
            <a:off x="1285875" y="1285875"/>
            <a:ext cx="6408738" cy="647700"/>
          </a:xfrm>
        </p:spPr>
        <p:txBody>
          <a:bodyPr/>
          <a:lstStyle/>
          <a:p>
            <a:pPr eaLnBrk="1" hangingPunct="1"/>
            <a:r>
              <a:rPr lang="en-US" altLang="zh-TW" sz="5500" b="1" smtClean="0">
                <a:solidFill>
                  <a:srgbClr val="008000"/>
                </a:solidFill>
                <a:ea typeface="新細明體" panose="02020500000000000000" pitchFamily="18" charset="-120"/>
              </a:rPr>
              <a:t>Thank you for your listening</a:t>
            </a:r>
            <a:endParaRPr lang="es-ES" altLang="zh-TW" sz="5500" b="1" smtClean="0">
              <a:solidFill>
                <a:srgbClr val="008000"/>
              </a:solidFill>
              <a:ea typeface="新細明體" panose="02020500000000000000" pitchFamily="18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「嘉義黑蚵松」的圖片搜尋結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010"/>
          <a:stretch>
            <a:fillRect/>
          </a:stretch>
        </p:blipFill>
        <p:spPr bwMode="auto">
          <a:xfrm>
            <a:off x="3000375" y="1071563"/>
            <a:ext cx="3429000" cy="48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5" name="矩形 2"/>
          <p:cNvSpPr>
            <a:spLocks noChangeArrowheads="1"/>
          </p:cNvSpPr>
          <p:nvPr/>
        </p:nvSpPr>
        <p:spPr bwMode="auto">
          <a:xfrm>
            <a:off x="3929063" y="214313"/>
            <a:ext cx="22860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zh-TW" altLang="en-US" sz="4000" b="1">
                <a:latin typeface="標楷體" panose="03000509000000000000" pitchFamily="65" charset="-120"/>
                <a:ea typeface="標楷體" panose="03000509000000000000" pitchFamily="65" charset="-120"/>
              </a:rPr>
              <a:t>報名主題</a:t>
            </a:r>
            <a:endParaRPr lang="en-US" altLang="zh-TW" sz="4000" b="1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6" name="圓角矩形 5"/>
          <p:cNvSpPr>
            <a:spLocks noChangeArrowheads="1"/>
          </p:cNvSpPr>
          <p:nvPr/>
        </p:nvSpPr>
        <p:spPr bwMode="auto">
          <a:xfrm>
            <a:off x="3643313" y="3071813"/>
            <a:ext cx="2714625" cy="1071562"/>
          </a:xfrm>
          <a:prstGeom prst="roundRect">
            <a:avLst>
              <a:gd name="adj" fmla="val 16667"/>
            </a:avLst>
          </a:prstGeom>
          <a:noFill/>
          <a:ln w="762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zh-TW" altLang="en-US">
              <a:ea typeface="新細明體" panose="02020500000000000000" pitchFamily="18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2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嘉義縣老人現況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65</a:t>
            </a:r>
            <a:r>
              <a:rPr lang="zh-TW" altLang="zh-TW" dirty="0"/>
              <a:t>歲以上老年人口比例高達</a:t>
            </a:r>
            <a:r>
              <a:rPr lang="en-US" altLang="zh-TW" b="1" dirty="0">
                <a:solidFill>
                  <a:srgbClr val="FF0000"/>
                </a:solidFill>
              </a:rPr>
              <a:t>15.56</a:t>
            </a:r>
            <a:r>
              <a:rPr lang="zh-TW" altLang="zh-TW" b="1" dirty="0" smtClean="0">
                <a:solidFill>
                  <a:srgbClr val="FF0000"/>
                </a:solidFill>
              </a:rPr>
              <a:t>％</a:t>
            </a:r>
            <a:r>
              <a:rPr lang="zh-TW" altLang="en-US" dirty="0"/>
              <a:t>。</a:t>
            </a:r>
            <a:endParaRPr lang="en-US" altLang="zh-TW" dirty="0" smtClean="0"/>
          </a:p>
          <a:p>
            <a:r>
              <a:rPr lang="zh-TW" altLang="zh-TW" dirty="0" smtClean="0"/>
              <a:t>據</a:t>
            </a:r>
            <a:r>
              <a:rPr lang="zh-TW" altLang="zh-TW" dirty="0"/>
              <a:t>內政部統計 老化指數指出，嘉義縣以</a:t>
            </a:r>
            <a:r>
              <a:rPr lang="en-US" altLang="zh-TW" b="1" dirty="0" smtClean="0">
                <a:solidFill>
                  <a:srgbClr val="FF0000"/>
                </a:solidFill>
              </a:rPr>
              <a:t>174.29</a:t>
            </a:r>
            <a:r>
              <a:rPr lang="zh-TW" altLang="zh-TW" dirty="0" smtClean="0"/>
              <a:t>為</a:t>
            </a:r>
            <a:r>
              <a:rPr lang="zh-TW" altLang="zh-TW" dirty="0"/>
              <a:t>全國最高</a:t>
            </a:r>
            <a:r>
              <a:rPr lang="zh-TW" altLang="zh-TW" dirty="0" smtClean="0"/>
              <a:t>。</a:t>
            </a:r>
            <a:r>
              <a:rPr lang="en-US" altLang="zh-TW" dirty="0" smtClean="0"/>
              <a:t>(106.01.21)</a:t>
            </a:r>
            <a:endParaRPr lang="zh-TW" altLang="zh-TW" dirty="0"/>
          </a:p>
          <a:p>
            <a:endParaRPr lang="zh-TW" alt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362" r="80712"/>
          <a:stretch/>
        </p:blipFill>
        <p:spPr>
          <a:xfrm>
            <a:off x="1677280" y="2908875"/>
            <a:ext cx="3203848" cy="3543158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325" r="84250" b="1"/>
          <a:stretch/>
        </p:blipFill>
        <p:spPr>
          <a:xfrm>
            <a:off x="2432856" y="1335281"/>
            <a:ext cx="2448272" cy="1582953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650" t="18257"/>
          <a:stretch/>
        </p:blipFill>
        <p:spPr>
          <a:xfrm>
            <a:off x="4823520" y="1335281"/>
            <a:ext cx="2395181" cy="1590247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862" t="23565"/>
          <a:stretch/>
        </p:blipFill>
        <p:spPr>
          <a:xfrm>
            <a:off x="5004048" y="2918234"/>
            <a:ext cx="2702627" cy="3562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240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://cdn.images.express.co.uk/img/dynamic/11/590x/Woman-alone-staring-out-of-window-55422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71500" y="0"/>
            <a:ext cx="1156017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圓角矩形 8"/>
          <p:cNvSpPr/>
          <p:nvPr/>
        </p:nvSpPr>
        <p:spPr bwMode="auto">
          <a:xfrm>
            <a:off x="3500438" y="285750"/>
            <a:ext cx="5429250" cy="2143125"/>
          </a:xfrm>
          <a:prstGeom prst="roundRect">
            <a:avLst/>
          </a:prstGeom>
          <a:solidFill>
            <a:srgbClr val="FFFF00">
              <a:alpha val="15000"/>
            </a:srgbClr>
          </a:solidFill>
          <a:ln>
            <a:solidFill>
              <a:schemeClr val="accent1">
                <a:shade val="95000"/>
                <a:satMod val="10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eaLnBrk="1" hangingPunct="1">
              <a:defRPr/>
            </a:pPr>
            <a:endParaRPr lang="zh-TW" altLang="en-US">
              <a:solidFill>
                <a:schemeClr val="tx1"/>
              </a:solidFill>
              <a:ea typeface="新細明體" charset="-120"/>
            </a:endParaRPr>
          </a:p>
        </p:txBody>
      </p:sp>
      <p:sp>
        <p:nvSpPr>
          <p:cNvPr id="4100" name="文字方塊 4"/>
          <p:cNvSpPr txBox="1">
            <a:spLocks noChangeArrowheads="1"/>
          </p:cNvSpPr>
          <p:nvPr/>
        </p:nvSpPr>
        <p:spPr bwMode="auto">
          <a:xfrm>
            <a:off x="3929063" y="500063"/>
            <a:ext cx="4800600" cy="1754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zh-TW" altLang="en-US" sz="3600" b="1">
                <a:latin typeface="標楷體" panose="03000509000000000000" pitchFamily="65" charset="-120"/>
                <a:ea typeface="標楷體" panose="03000509000000000000" pitchFamily="65" charset="-120"/>
              </a:rPr>
              <a:t>奶奶雖然能自理生活，</a:t>
            </a:r>
            <a:endParaRPr lang="en-US" altLang="zh-TW" sz="3600" b="1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eaLnBrk="1" hangingPunct="1"/>
            <a:r>
              <a:rPr lang="zh-TW" altLang="en-US" sz="3600" b="1">
                <a:latin typeface="標楷體" panose="03000509000000000000" pitchFamily="65" charset="-120"/>
                <a:ea typeface="標楷體" panose="03000509000000000000" pitchFamily="65" charset="-120"/>
              </a:rPr>
              <a:t>但子孫無法時常陪伴，</a:t>
            </a:r>
            <a:endParaRPr lang="en-US" altLang="zh-TW" sz="3600" b="1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eaLnBrk="1" hangingPunct="1"/>
            <a:r>
              <a:rPr lang="zh-TW" altLang="en-US" sz="3600" b="1">
                <a:latin typeface="標楷體" panose="03000509000000000000" pitchFamily="65" charset="-120"/>
                <a:ea typeface="標楷體" panose="03000509000000000000" pitchFamily="65" charset="-120"/>
              </a:rPr>
              <a:t>常常有寂寞感。</a:t>
            </a:r>
            <a:endParaRPr lang="en-US" altLang="zh-TW" sz="3600" b="1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rotWithShape="0">
          <a:gsLst>
            <a:gs pos="0">
              <a:srgbClr val="CFFFFF"/>
            </a:gs>
            <a:gs pos="35001">
              <a:srgbClr val="DDFEFF"/>
            </a:gs>
            <a:gs pos="100000">
              <a:srgbClr val="F0FFFF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圖片 6" descr="pic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500563" cy="696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7" name="AutoShape 4" descr="「hospital」的圖片搜尋結果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zh-TW" altLang="en-US">
              <a:ea typeface="新細明體" panose="02020500000000000000" pitchFamily="18" charset="-120"/>
            </a:endParaRPr>
          </a:p>
        </p:txBody>
      </p:sp>
      <p:pic>
        <p:nvPicPr>
          <p:cNvPr id="6148" name="圖片 8" descr="hospital-06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9188" y="4071938"/>
            <a:ext cx="3089275" cy="257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圓角矩形 9"/>
          <p:cNvSpPr/>
          <p:nvPr/>
        </p:nvSpPr>
        <p:spPr bwMode="auto">
          <a:xfrm>
            <a:off x="4357688" y="642938"/>
            <a:ext cx="4500562" cy="3000375"/>
          </a:xfrm>
          <a:prstGeom prst="roundRect">
            <a:avLst/>
          </a:prstGeom>
          <a:solidFill>
            <a:srgbClr val="FFFF00">
              <a:alpha val="15000"/>
            </a:srgbClr>
          </a:solidFill>
          <a:ln>
            <a:solidFill>
              <a:schemeClr val="accent1">
                <a:shade val="95000"/>
                <a:satMod val="10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eaLnBrk="1" hangingPunct="1">
              <a:defRPr/>
            </a:pPr>
            <a:endParaRPr lang="zh-TW" altLang="en-US">
              <a:solidFill>
                <a:schemeClr val="tx1"/>
              </a:solidFill>
              <a:ea typeface="新細明體" charset="-120"/>
            </a:endParaRPr>
          </a:p>
        </p:txBody>
      </p:sp>
      <p:sp>
        <p:nvSpPr>
          <p:cNvPr id="6150" name="文字方塊 10"/>
          <p:cNvSpPr txBox="1">
            <a:spLocks noChangeArrowheads="1"/>
          </p:cNvSpPr>
          <p:nvPr/>
        </p:nvSpPr>
        <p:spPr bwMode="auto">
          <a:xfrm>
            <a:off x="4643438" y="1000125"/>
            <a:ext cx="3857625" cy="230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zh-TW" altLang="en-US" sz="36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今天要帶奶奶去看醫生，但是臨時有事，其他親戚也沒空，該怎麼辦呢！</a:t>
            </a:r>
            <a:endParaRPr lang="en-US" altLang="zh-TW" sz="36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CFFFFF"/>
            </a:gs>
            <a:gs pos="35001">
              <a:srgbClr val="DDFEFF"/>
            </a:gs>
            <a:gs pos="100000">
              <a:srgbClr val="F0FFFF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圖片 3" descr="螢幕快照 2017-07-08 上午9.19.3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438" y="2564904"/>
            <a:ext cx="7086600" cy="442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171" name="群組 10"/>
          <p:cNvGrpSpPr>
            <a:grpSpLocks/>
          </p:cNvGrpSpPr>
          <p:nvPr/>
        </p:nvGrpSpPr>
        <p:grpSpPr bwMode="auto">
          <a:xfrm>
            <a:off x="1214439" y="-447675"/>
            <a:ext cx="9550250" cy="3162300"/>
            <a:chOff x="1357290" y="3143248"/>
            <a:chExt cx="9763128" cy="3162314"/>
          </a:xfrm>
        </p:grpSpPr>
        <p:pic>
          <p:nvPicPr>
            <p:cNvPr id="7172" name="Picture 7" descr="http://www.qt86.com/cache/1499475514_288578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85918" y="3143248"/>
              <a:ext cx="9334500" cy="24098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173" name="Picture 9" descr="http://www.qt86.com/cache/1499475551_493348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57290" y="5000636"/>
              <a:ext cx="9334500" cy="13049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94" name="群組 10"/>
          <p:cNvGrpSpPr>
            <a:grpSpLocks/>
          </p:cNvGrpSpPr>
          <p:nvPr/>
        </p:nvGrpSpPr>
        <p:grpSpPr bwMode="auto">
          <a:xfrm>
            <a:off x="1214438" y="-447675"/>
            <a:ext cx="9763125" cy="3162300"/>
            <a:chOff x="1357290" y="3143248"/>
            <a:chExt cx="9763128" cy="3162314"/>
          </a:xfrm>
        </p:grpSpPr>
        <p:pic>
          <p:nvPicPr>
            <p:cNvPr id="8196" name="Picture 7" descr="http://www.qt86.com/cache/1499475514_288578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85918" y="3143248"/>
              <a:ext cx="9334500" cy="24098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197" name="Picture 9" descr="http://www.qt86.com/cache/1499475551_493348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57290" y="5000636"/>
              <a:ext cx="9334500" cy="13049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8195" name="矩形 2"/>
          <p:cNvSpPr>
            <a:spLocks noChangeArrowheads="1"/>
          </p:cNvSpPr>
          <p:nvPr/>
        </p:nvSpPr>
        <p:spPr bwMode="auto">
          <a:xfrm>
            <a:off x="785813" y="2857500"/>
            <a:ext cx="8072437" cy="1938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zh-TW" altLang="en-US" sz="40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長者</a:t>
            </a:r>
            <a:r>
              <a:rPr lang="zh-TW" altLang="en-US" sz="40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登陸</a:t>
            </a:r>
            <a:r>
              <a:rPr lang="zh-TW" altLang="en-US" sz="40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陪伴</a:t>
            </a:r>
            <a:r>
              <a:rPr lang="zh-TW" altLang="en-US" sz="40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服務，系統媒合鄰近志工前往服務。此外更結合開放資料提供志工服務時參考使用。</a:t>
            </a:r>
            <a:endParaRPr lang="en-US" altLang="zh-TW" sz="40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矩形 2"/>
          <p:cNvSpPr>
            <a:spLocks noChangeArrowheads="1"/>
          </p:cNvSpPr>
          <p:nvPr/>
        </p:nvSpPr>
        <p:spPr bwMode="auto">
          <a:xfrm>
            <a:off x="428625" y="357188"/>
            <a:ext cx="8501063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zh-TW" altLang="en-US" sz="40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長者透過簡單裝置即可登記陪伴服務</a:t>
            </a:r>
            <a:endParaRPr lang="en-US" altLang="zh-TW" sz="40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9219" name="圖片 5" descr="Ray-M360-2-han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197100" y="1544638"/>
            <a:ext cx="9144000" cy="452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0" name="Picture 4" descr="「hand gadget」的圖片搜尋結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725" y="836613"/>
            <a:ext cx="4386263" cy="4633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4" name="Picture 6" descr="https://mydeargrandson.herokuapp.com/images/images_phone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rot="20038274">
            <a:off x="6320580" y="1152747"/>
            <a:ext cx="1031873" cy="2201663"/>
          </a:xfrm>
          <a:prstGeom prst="rect">
            <a:avLst/>
          </a:prstGeom>
          <a:noFill/>
          <a:scene3d>
            <a:camera prst="orthographicFront">
              <a:rot lat="0" lon="0" rev="180000"/>
            </a:camera>
            <a:lightRig rig="threePt" dir="t"/>
          </a:scene3d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矩形 4"/>
          <p:cNvSpPr>
            <a:spLocks noChangeArrowheads="1"/>
          </p:cNvSpPr>
          <p:nvPr/>
        </p:nvSpPr>
        <p:spPr bwMode="auto">
          <a:xfrm>
            <a:off x="428625" y="357188"/>
            <a:ext cx="8501063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zh-TW" altLang="en-US" sz="4000" b="1">
                <a:latin typeface="標楷體" panose="03000509000000000000" pitchFamily="65" charset="-120"/>
                <a:ea typeface="標楷體" panose="03000509000000000000" pitchFamily="65" charset="-120"/>
              </a:rPr>
              <a:t>家屬可透過</a:t>
            </a:r>
            <a:r>
              <a:rPr lang="en-US" altLang="zh-TW" sz="4000" b="1">
                <a:latin typeface="標楷體" panose="03000509000000000000" pitchFamily="65" charset="-120"/>
                <a:ea typeface="標楷體" panose="03000509000000000000" pitchFamily="65" charset="-120"/>
              </a:rPr>
              <a:t>APP</a:t>
            </a:r>
            <a:r>
              <a:rPr lang="zh-TW" altLang="en-US" sz="4000" b="1">
                <a:latin typeface="標楷體" panose="03000509000000000000" pitchFamily="65" charset="-120"/>
                <a:ea typeface="標楷體" panose="03000509000000000000" pitchFamily="65" charset="-120"/>
              </a:rPr>
              <a:t>或網站預約陪伴服務</a:t>
            </a:r>
            <a:endParaRPr lang="en-US" altLang="zh-TW" sz="4000" b="1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10243" name="圖片 6" descr="螢幕快照 2017-07-08 上午10.37.3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99" t="11476" r="5737" b="16393"/>
          <a:stretch>
            <a:fillRect/>
          </a:stretch>
        </p:blipFill>
        <p:spPr bwMode="auto">
          <a:xfrm>
            <a:off x="3000375" y="1643063"/>
            <a:ext cx="6000750" cy="300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4" name="Picture 2" descr="「手機」的圖片搜尋結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28626" y="1911977"/>
            <a:ext cx="3429001" cy="2714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iseño predeterminado">
  <a:themeElements>
    <a:clrScheme name="Diseño predeterminad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iseño predeterminado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s-E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s-E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Diseño predeterminad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4048</TotalTime>
  <Words>481</Words>
  <Application>Microsoft Office PowerPoint</Application>
  <PresentationFormat>如螢幕大小 (4:3)</PresentationFormat>
  <Paragraphs>86</Paragraphs>
  <Slides>19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19</vt:i4>
      </vt:variant>
    </vt:vector>
  </HeadingPairs>
  <TitlesOfParts>
    <vt:vector size="25" baseType="lpstr">
      <vt:lpstr>超研澤中圓</vt:lpstr>
      <vt:lpstr>新細明體</vt:lpstr>
      <vt:lpstr>標楷體</vt:lpstr>
      <vt:lpstr>Arial</vt:lpstr>
      <vt:lpstr>Wingdings</vt:lpstr>
      <vt:lpstr>Diseño predeterminado</vt:lpstr>
      <vt:lpstr>PowerPoint 簡報</vt:lpstr>
      <vt:lpstr>PowerPoint 簡報</vt:lpstr>
      <vt:lpstr>嘉義縣老人現況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問題的解決方案及目標</vt:lpstr>
      <vt:lpstr>PowerPoint 簡報</vt:lpstr>
      <vt:lpstr>PowerPoint 簡報</vt:lpstr>
      <vt:lpstr>PowerPoint 簡報</vt:lpstr>
      <vt:lpstr>PowerPoint 簡報</vt:lpstr>
      <vt:lpstr>Thank you for your listening</vt:lpstr>
    </vt:vector>
  </TitlesOfParts>
  <Company>Toshiba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Mariajose</dc:creator>
  <cp:lastModifiedBy>賴子翰</cp:lastModifiedBy>
  <cp:revision>594</cp:revision>
  <dcterms:created xsi:type="dcterms:W3CDTF">2010-05-23T14:28:12Z</dcterms:created>
  <dcterms:modified xsi:type="dcterms:W3CDTF">2017-07-16T08:30:56Z</dcterms:modified>
</cp:coreProperties>
</file>